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1" r:id="rId2"/>
    <p:sldId id="257" r:id="rId3"/>
    <p:sldId id="258" r:id="rId4"/>
    <p:sldId id="259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6B611D-C7E1-4300-AD78-9392D2F8E6F3}" type="doc">
      <dgm:prSet loTypeId="urn:microsoft.com/office/officeart/2009/layout/CircleArrowProcess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ZA"/>
        </a:p>
      </dgm:t>
    </dgm:pt>
    <dgm:pt modelId="{51A9C39B-DD93-4FA9-8CFE-0F6A420E6D80}">
      <dgm:prSet phldrT="[Text]"/>
      <dgm:spPr/>
      <dgm:t>
        <a:bodyPr/>
        <a:lstStyle/>
        <a:p>
          <a:r>
            <a:rPr lang="en-ZA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Financial Inclusion</a:t>
          </a:r>
        </a:p>
      </dgm:t>
    </dgm:pt>
    <dgm:pt modelId="{6C78D90E-9711-4FC4-A416-4B9773A30AA2}" type="parTrans" cxnId="{FCDF8DEE-01EE-424F-8F1D-9D32252D824F}">
      <dgm:prSet/>
      <dgm:spPr/>
      <dgm:t>
        <a:bodyPr/>
        <a:lstStyle/>
        <a:p>
          <a:endParaRPr lang="en-ZA"/>
        </a:p>
      </dgm:t>
    </dgm:pt>
    <dgm:pt modelId="{65A0C273-A76F-4DCD-88B1-62D00F2FA750}" type="sibTrans" cxnId="{FCDF8DEE-01EE-424F-8F1D-9D32252D824F}">
      <dgm:prSet/>
      <dgm:spPr/>
      <dgm:t>
        <a:bodyPr/>
        <a:lstStyle/>
        <a:p>
          <a:endParaRPr lang="en-ZA"/>
        </a:p>
      </dgm:t>
    </dgm:pt>
    <dgm:pt modelId="{183EC690-5299-4F4F-A601-FBE42F36417E}">
      <dgm:prSet phldrT="[Text]"/>
      <dgm:spPr/>
      <dgm:t>
        <a:bodyPr/>
        <a:lstStyle/>
        <a:p>
          <a:r>
            <a:rPr lang="en-ZA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Bank Account</a:t>
          </a:r>
        </a:p>
      </dgm:t>
    </dgm:pt>
    <dgm:pt modelId="{7D51B693-C62B-4E95-A26C-A47EAA6C8A1E}" type="parTrans" cxnId="{C9BA9D7E-9315-4136-83C0-8E017CAD311B}">
      <dgm:prSet/>
      <dgm:spPr/>
      <dgm:t>
        <a:bodyPr/>
        <a:lstStyle/>
        <a:p>
          <a:endParaRPr lang="en-ZA"/>
        </a:p>
      </dgm:t>
    </dgm:pt>
    <dgm:pt modelId="{0A654966-3880-425F-B53D-D015F2613FAB}" type="sibTrans" cxnId="{C9BA9D7E-9315-4136-83C0-8E017CAD311B}">
      <dgm:prSet/>
      <dgm:spPr/>
      <dgm:t>
        <a:bodyPr/>
        <a:lstStyle/>
        <a:p>
          <a:endParaRPr lang="en-ZA"/>
        </a:p>
      </dgm:t>
    </dgm:pt>
    <dgm:pt modelId="{68FF7393-8ABC-4D1E-B5F8-336DC10D49F4}">
      <dgm:prSet phldrT="[Text]"/>
      <dgm:spPr/>
      <dgm:t>
        <a:bodyPr/>
        <a:lstStyle/>
        <a:p>
          <a:r>
            <a:rPr lang="en-ZA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Savings</a:t>
          </a:r>
        </a:p>
      </dgm:t>
    </dgm:pt>
    <dgm:pt modelId="{9CC82D31-3C23-4386-A56F-E2EF794FD348}" type="parTrans" cxnId="{21B549AF-F143-450B-8CC4-BA4B799C52D8}">
      <dgm:prSet/>
      <dgm:spPr/>
      <dgm:t>
        <a:bodyPr/>
        <a:lstStyle/>
        <a:p>
          <a:endParaRPr lang="en-ZA" b="1" cap="none" spc="0">
            <a:effectLst/>
          </a:endParaRPr>
        </a:p>
      </dgm:t>
    </dgm:pt>
    <dgm:pt modelId="{29E1540E-E7E4-4B08-83B8-2C966F15E348}" type="sibTrans" cxnId="{21B549AF-F143-450B-8CC4-BA4B799C52D8}">
      <dgm:prSet/>
      <dgm:spPr/>
      <dgm:t>
        <a:bodyPr/>
        <a:lstStyle/>
        <a:p>
          <a:endParaRPr lang="en-ZA"/>
        </a:p>
      </dgm:t>
    </dgm:pt>
    <dgm:pt modelId="{BDD7BF6A-5DE9-46B0-843C-C3C2493BBDFB}">
      <dgm:prSet phldrT="[Text]"/>
      <dgm:spPr/>
      <dgm:t>
        <a:bodyPr/>
        <a:lstStyle/>
        <a:p>
          <a:r>
            <a:rPr lang="en-ZA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Insurance</a:t>
          </a:r>
        </a:p>
      </dgm:t>
    </dgm:pt>
    <dgm:pt modelId="{FA61F613-A57A-4E48-819F-352767439EFF}" type="parTrans" cxnId="{F2DC1481-A668-463C-B35E-34DDD828EBC5}">
      <dgm:prSet/>
      <dgm:spPr/>
      <dgm:t>
        <a:bodyPr/>
        <a:lstStyle/>
        <a:p>
          <a:endParaRPr lang="en-ZA"/>
        </a:p>
      </dgm:t>
    </dgm:pt>
    <dgm:pt modelId="{D13973C1-66AC-45C9-A5CF-47ECDCD3AA3B}" type="sibTrans" cxnId="{F2DC1481-A668-463C-B35E-34DDD828EBC5}">
      <dgm:prSet/>
      <dgm:spPr/>
      <dgm:t>
        <a:bodyPr/>
        <a:lstStyle/>
        <a:p>
          <a:endParaRPr lang="en-ZA"/>
        </a:p>
      </dgm:t>
    </dgm:pt>
    <dgm:pt modelId="{A73B36FD-91DC-4586-88F2-E9BBC7EAFFB2}">
      <dgm:prSet phldrT="[Text]"/>
      <dgm:spPr/>
      <dgm:t>
        <a:bodyPr/>
        <a:lstStyle/>
        <a:p>
          <a:r>
            <a:rPr lang="en-ZA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Cheaper Credit</a:t>
          </a:r>
        </a:p>
      </dgm:t>
    </dgm:pt>
    <dgm:pt modelId="{127C8B6E-0D32-4F89-93CD-3E8E76E920AE}" type="parTrans" cxnId="{B9EB10F9-F738-4B41-8888-2937F7577583}">
      <dgm:prSet/>
      <dgm:spPr/>
      <dgm:t>
        <a:bodyPr/>
        <a:lstStyle/>
        <a:p>
          <a:endParaRPr lang="en-ZA"/>
        </a:p>
      </dgm:t>
    </dgm:pt>
    <dgm:pt modelId="{C2EDAAB0-B662-4FE3-8782-9457A3DE8AD6}" type="sibTrans" cxnId="{B9EB10F9-F738-4B41-8888-2937F7577583}">
      <dgm:prSet/>
      <dgm:spPr/>
      <dgm:t>
        <a:bodyPr/>
        <a:lstStyle/>
        <a:p>
          <a:endParaRPr lang="en-ZA"/>
        </a:p>
      </dgm:t>
    </dgm:pt>
    <dgm:pt modelId="{E84F030C-BEAF-4A7F-B521-D0D54C02412F}">
      <dgm:prSet phldrT="[Text]"/>
      <dgm:spPr/>
      <dgm:t>
        <a:bodyPr/>
        <a:lstStyle/>
        <a:p>
          <a:r>
            <a:rPr lang="en-ZA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Transfer of Funds</a:t>
          </a:r>
        </a:p>
      </dgm:t>
    </dgm:pt>
    <dgm:pt modelId="{A9CB4428-910C-478C-A5E7-B6ABB85241C8}" type="parTrans" cxnId="{E0D36992-FEF7-4AA8-BA2D-6EC25A3631D2}">
      <dgm:prSet/>
      <dgm:spPr/>
      <dgm:t>
        <a:bodyPr/>
        <a:lstStyle/>
        <a:p>
          <a:endParaRPr lang="en-ZA"/>
        </a:p>
      </dgm:t>
    </dgm:pt>
    <dgm:pt modelId="{95406D12-35EF-4319-B1B1-4AC8B076B266}" type="sibTrans" cxnId="{E0D36992-FEF7-4AA8-BA2D-6EC25A3631D2}">
      <dgm:prSet/>
      <dgm:spPr/>
      <dgm:t>
        <a:bodyPr/>
        <a:lstStyle/>
        <a:p>
          <a:endParaRPr lang="en-ZA"/>
        </a:p>
      </dgm:t>
    </dgm:pt>
    <dgm:pt modelId="{8F2DDD9D-9CEF-4273-8A20-EF5A0492937D}" type="pres">
      <dgm:prSet presAssocID="{116B611D-C7E1-4300-AD78-9392D2F8E6F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6F7ED2E-9318-434E-95F9-ED1A01951710}" type="pres">
      <dgm:prSet presAssocID="{51A9C39B-DD93-4FA9-8CFE-0F6A420E6D80}" presName="Accent1" presStyleCnt="0"/>
      <dgm:spPr/>
    </dgm:pt>
    <dgm:pt modelId="{1C973544-C975-48D5-AE25-2F301B038117}" type="pres">
      <dgm:prSet presAssocID="{51A9C39B-DD93-4FA9-8CFE-0F6A420E6D80}" presName="Accent" presStyleLbl="node1" presStyleIdx="0" presStyleCnt="1"/>
      <dgm:spPr/>
    </dgm:pt>
    <dgm:pt modelId="{AD3F7ED8-7B5A-435B-A9CC-C844F73C1CF2}" type="pres">
      <dgm:prSet presAssocID="{51A9C39B-DD93-4FA9-8CFE-0F6A420E6D80}" presName="Child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C397D54-41B5-4500-80E2-C834DD01F05D}" type="pres">
      <dgm:prSet presAssocID="{51A9C39B-DD93-4FA9-8CFE-0F6A420E6D80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FF51C310-F366-424E-9828-F6070C8CDB14}" type="presOf" srcId="{68FF7393-8ABC-4D1E-B5F8-336DC10D49F4}" destId="{AD3F7ED8-7B5A-435B-A9CC-C844F73C1CF2}" srcOrd="0" destOrd="1" presId="urn:microsoft.com/office/officeart/2009/layout/CircleArrowProcess"/>
    <dgm:cxn modelId="{14650B23-5912-496D-8A85-8E3CF3C0AC0B}" type="presOf" srcId="{E84F030C-BEAF-4A7F-B521-D0D54C02412F}" destId="{AD3F7ED8-7B5A-435B-A9CC-C844F73C1CF2}" srcOrd="0" destOrd="4" presId="urn:microsoft.com/office/officeart/2009/layout/CircleArrowProcess"/>
    <dgm:cxn modelId="{D86EEC5F-A360-4613-A9DB-0831B9270B0A}" type="presOf" srcId="{116B611D-C7E1-4300-AD78-9392D2F8E6F3}" destId="{8F2DDD9D-9CEF-4273-8A20-EF5A0492937D}" srcOrd="0" destOrd="0" presId="urn:microsoft.com/office/officeart/2009/layout/CircleArrowProcess"/>
    <dgm:cxn modelId="{109FF873-87D1-4760-9BC7-F1A5A41C7689}" type="presOf" srcId="{183EC690-5299-4F4F-A601-FBE42F36417E}" destId="{AD3F7ED8-7B5A-435B-A9CC-C844F73C1CF2}" srcOrd="0" destOrd="0" presId="urn:microsoft.com/office/officeart/2009/layout/CircleArrowProcess"/>
    <dgm:cxn modelId="{C9BA9D7E-9315-4136-83C0-8E017CAD311B}" srcId="{51A9C39B-DD93-4FA9-8CFE-0F6A420E6D80}" destId="{183EC690-5299-4F4F-A601-FBE42F36417E}" srcOrd="0" destOrd="0" parTransId="{7D51B693-C62B-4E95-A26C-A47EAA6C8A1E}" sibTransId="{0A654966-3880-425F-B53D-D015F2613FAB}"/>
    <dgm:cxn modelId="{F2DC1481-A668-463C-B35E-34DDD828EBC5}" srcId="{51A9C39B-DD93-4FA9-8CFE-0F6A420E6D80}" destId="{BDD7BF6A-5DE9-46B0-843C-C3C2493BBDFB}" srcOrd="2" destOrd="0" parTransId="{FA61F613-A57A-4E48-819F-352767439EFF}" sibTransId="{D13973C1-66AC-45C9-A5CF-47ECDCD3AA3B}"/>
    <dgm:cxn modelId="{A3C81183-4336-4C12-BA7F-8AD3CFF87FDA}" type="presOf" srcId="{A73B36FD-91DC-4586-88F2-E9BBC7EAFFB2}" destId="{AD3F7ED8-7B5A-435B-A9CC-C844F73C1CF2}" srcOrd="0" destOrd="3" presId="urn:microsoft.com/office/officeart/2009/layout/CircleArrowProcess"/>
    <dgm:cxn modelId="{E0D36992-FEF7-4AA8-BA2D-6EC25A3631D2}" srcId="{51A9C39B-DD93-4FA9-8CFE-0F6A420E6D80}" destId="{E84F030C-BEAF-4A7F-B521-D0D54C02412F}" srcOrd="4" destOrd="0" parTransId="{A9CB4428-910C-478C-A5E7-B6ABB85241C8}" sibTransId="{95406D12-35EF-4319-B1B1-4AC8B076B266}"/>
    <dgm:cxn modelId="{7154D7A2-948C-41EF-96A3-3AA4A7DD5555}" type="presOf" srcId="{BDD7BF6A-5DE9-46B0-843C-C3C2493BBDFB}" destId="{AD3F7ED8-7B5A-435B-A9CC-C844F73C1CF2}" srcOrd="0" destOrd="2" presId="urn:microsoft.com/office/officeart/2009/layout/CircleArrowProcess"/>
    <dgm:cxn modelId="{21B549AF-F143-450B-8CC4-BA4B799C52D8}" srcId="{51A9C39B-DD93-4FA9-8CFE-0F6A420E6D80}" destId="{68FF7393-8ABC-4D1E-B5F8-336DC10D49F4}" srcOrd="1" destOrd="0" parTransId="{9CC82D31-3C23-4386-A56F-E2EF794FD348}" sibTransId="{29E1540E-E7E4-4B08-83B8-2C966F15E348}"/>
    <dgm:cxn modelId="{FCDF8DEE-01EE-424F-8F1D-9D32252D824F}" srcId="{116B611D-C7E1-4300-AD78-9392D2F8E6F3}" destId="{51A9C39B-DD93-4FA9-8CFE-0F6A420E6D80}" srcOrd="0" destOrd="0" parTransId="{6C78D90E-9711-4FC4-A416-4B9773A30AA2}" sibTransId="{65A0C273-A76F-4DCD-88B1-62D00F2FA750}"/>
    <dgm:cxn modelId="{6D9EEDF7-282B-4A36-B6CD-700C6DAE6202}" type="presOf" srcId="{51A9C39B-DD93-4FA9-8CFE-0F6A420E6D80}" destId="{8C397D54-41B5-4500-80E2-C834DD01F05D}" srcOrd="0" destOrd="0" presId="urn:microsoft.com/office/officeart/2009/layout/CircleArrowProcess"/>
    <dgm:cxn modelId="{B9EB10F9-F738-4B41-8888-2937F7577583}" srcId="{51A9C39B-DD93-4FA9-8CFE-0F6A420E6D80}" destId="{A73B36FD-91DC-4586-88F2-E9BBC7EAFFB2}" srcOrd="3" destOrd="0" parTransId="{127C8B6E-0D32-4F89-93CD-3E8E76E920AE}" sibTransId="{C2EDAAB0-B662-4FE3-8782-9457A3DE8AD6}"/>
    <dgm:cxn modelId="{9DF19434-487B-4398-BAA7-32A1D3E1CDAC}" type="presParOf" srcId="{8F2DDD9D-9CEF-4273-8A20-EF5A0492937D}" destId="{86F7ED2E-9318-434E-95F9-ED1A01951710}" srcOrd="0" destOrd="0" presId="urn:microsoft.com/office/officeart/2009/layout/CircleArrowProcess"/>
    <dgm:cxn modelId="{C689755A-A706-4336-8183-F77750F8E254}" type="presParOf" srcId="{86F7ED2E-9318-434E-95F9-ED1A01951710}" destId="{1C973544-C975-48D5-AE25-2F301B038117}" srcOrd="0" destOrd="0" presId="urn:microsoft.com/office/officeart/2009/layout/CircleArrowProcess"/>
    <dgm:cxn modelId="{9BD70018-F968-41D1-B6F5-3B38EAF811A6}" type="presParOf" srcId="{8F2DDD9D-9CEF-4273-8A20-EF5A0492937D}" destId="{AD3F7ED8-7B5A-435B-A9CC-C844F73C1CF2}" srcOrd="1" destOrd="0" presId="urn:microsoft.com/office/officeart/2009/layout/CircleArrowProcess"/>
    <dgm:cxn modelId="{53FF2EDA-E013-4EA0-9340-CC4ED95EA402}" type="presParOf" srcId="{8F2DDD9D-9CEF-4273-8A20-EF5A0492937D}" destId="{8C397D54-41B5-4500-80E2-C834DD01F05D}" srcOrd="2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73544-C975-48D5-AE25-2F301B038117}">
      <dsp:nvSpPr>
        <dsp:cNvPr id="0" name=""/>
        <dsp:cNvSpPr/>
      </dsp:nvSpPr>
      <dsp:spPr>
        <a:xfrm>
          <a:off x="113999" y="0"/>
          <a:ext cx="3540926" cy="3541714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3F7ED8-7B5A-435B-A9CC-C844F73C1CF2}">
      <dsp:nvSpPr>
        <dsp:cNvPr id="0" name=""/>
        <dsp:cNvSpPr/>
      </dsp:nvSpPr>
      <dsp:spPr>
        <a:xfrm>
          <a:off x="3655492" y="1055784"/>
          <a:ext cx="2124895" cy="1417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1800" kern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Bank Account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1800" kern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Savings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1800" kern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Insurance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1800" kern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Cheaper Credit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1800" kern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Transfer of Funds</a:t>
          </a:r>
        </a:p>
      </dsp:txBody>
      <dsp:txXfrm>
        <a:off x="3655492" y="1055784"/>
        <a:ext cx="2124895" cy="1417039"/>
      </dsp:txXfrm>
    </dsp:sp>
    <dsp:sp modelId="{8C397D54-41B5-4500-80E2-C834DD01F05D}">
      <dsp:nvSpPr>
        <dsp:cNvPr id="0" name=""/>
        <dsp:cNvSpPr/>
      </dsp:nvSpPr>
      <dsp:spPr>
        <a:xfrm>
          <a:off x="895961" y="1282100"/>
          <a:ext cx="1975869" cy="987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500" kern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Financial Inclusion</a:t>
          </a:r>
        </a:p>
      </dsp:txBody>
      <dsp:txXfrm>
        <a:off x="895961" y="1282100"/>
        <a:ext cx="1975869" cy="987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461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9264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0858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18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55151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7955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46997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4272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459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978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0266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054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4558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617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493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568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34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432A-304B-4D08-8382-4CECFCE25589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14A88-2E40-4BF5-8C4D-DE1A9B2684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1777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Data" Target="../diagrams/data1.xml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1.jpe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48" name="Rectangle 247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9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66FFC2-FC57-45CD-8CB9-9898776B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Financial inclusion in Africa</a:t>
            </a:r>
          </a:p>
        </p:txBody>
      </p:sp>
      <p:pic>
        <p:nvPicPr>
          <p:cNvPr id="6" name="Picture Placeholder 5" descr="A close up of an animal&#10;&#10;Description automatically generated">
            <a:extLst>
              <a:ext uri="{FF2B5EF4-FFF2-40B4-BE49-F238E27FC236}">
                <a16:creationId xmlns:a16="http://schemas.microsoft.com/office/drawing/2014/main" id="{0FE9B7FE-4A84-4DEF-A3AC-5F49D120FE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4" r="-2" b="463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52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3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6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1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3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68" name="Audio 67">
            <a:hlinkClick r:id="" action="ppaction://media"/>
            <a:extLst>
              <a:ext uri="{FF2B5EF4-FFF2-40B4-BE49-F238E27FC236}">
                <a16:creationId xmlns:a16="http://schemas.microsoft.com/office/drawing/2014/main" id="{2D8C2BBA-5FC4-4BBF-9453-6E793918E6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9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772"/>
    </mc:Choice>
    <mc:Fallback>
      <p:transition advTm="1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130D-9184-4383-A974-956543AAF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ZA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9BA8F25D-0E69-46B7-A8F5-B9E78DBF20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15362" b="1"/>
          <a:stretch/>
        </p:blipFill>
        <p:spPr>
          <a:xfrm>
            <a:off x="7832033" y="1765454"/>
            <a:ext cx="3425199" cy="4840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DB8A16-C8B7-40D8-9940-0CC94F1133D0}"/>
              </a:ext>
            </a:extLst>
          </p:cNvPr>
          <p:cNvSpPr txBox="1"/>
          <p:nvPr/>
        </p:nvSpPr>
        <p:spPr>
          <a:xfrm>
            <a:off x="7487476" y="1765454"/>
            <a:ext cx="3425199" cy="4840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ZA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AB7F49B-263D-4C45-A351-6DB01742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644923"/>
              </p:ext>
            </p:extLst>
          </p:nvPr>
        </p:nvGraphicFramePr>
        <p:xfrm>
          <a:off x="1141412" y="2249487"/>
          <a:ext cx="5894388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3" name="Audio 92">
            <a:hlinkClick r:id="" action="ppaction://media"/>
            <a:extLst>
              <a:ext uri="{FF2B5EF4-FFF2-40B4-BE49-F238E27FC236}">
                <a16:creationId xmlns:a16="http://schemas.microsoft.com/office/drawing/2014/main" id="{CA9C8696-C016-489F-9B8B-5EE344642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64185"/>
      </p:ext>
    </p:extLst>
  </p:cSld>
  <p:clrMapOvr>
    <a:masterClrMapping/>
  </p:clrMapOvr>
  <p:transition spd="slow" advTm="1985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6358-6DBD-469A-9EBD-67818582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55" y="399041"/>
            <a:ext cx="3554056" cy="550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34F03-B4A8-4503-B215-910C2DA617A7}"/>
              </a:ext>
            </a:extLst>
          </p:cNvPr>
          <p:cNvSpPr txBox="1"/>
          <p:nvPr/>
        </p:nvSpPr>
        <p:spPr>
          <a:xfrm>
            <a:off x="4540743" y="638650"/>
            <a:ext cx="7160927" cy="3935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defTabSz="914400">
              <a:lnSpc>
                <a:spcPct val="15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Preprocessing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clean, format, and restructure data</a:t>
            </a:r>
          </a:p>
          <a:p>
            <a:pPr marL="285750" indent="-228600" defTabSz="914400">
              <a:lnSpc>
                <a:spcPct val="15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Splitting the Data into Training and Test Sets - 7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0% of the data will be used for training and 30% for testing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defTabSz="914400">
              <a:lnSpc>
                <a:spcPct val="15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Evaluating Model Performance –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investigate different models and determine which is best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5" name="Round Single Corner Rectangle 9">
            <a:extLst>
              <a:ext uri="{FF2B5EF4-FFF2-40B4-BE49-F238E27FC236}">
                <a16:creationId xmlns:a16="http://schemas.microsoft.com/office/drawing/2014/main" id="{465B4A18-7994-49CC-9F08-580C9D6B3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40743" y="4576107"/>
            <a:ext cx="2235577" cy="1706538"/>
          </a:xfrm>
          <a:prstGeom prst="round1Rect">
            <a:avLst>
              <a:gd name="adj" fmla="val 14792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D5734-7128-4E36-99EF-13782E51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21" y="4952383"/>
            <a:ext cx="1940421" cy="953986"/>
          </a:xfrm>
          <a:prstGeom prst="rect">
            <a:avLst/>
          </a:prstGeom>
        </p:spPr>
      </p:pic>
      <p:sp>
        <p:nvSpPr>
          <p:cNvPr id="87" name="Round Diagonal Corner Rectangle 17">
            <a:extLst>
              <a:ext uri="{FF2B5EF4-FFF2-40B4-BE49-F238E27FC236}">
                <a16:creationId xmlns:a16="http://schemas.microsoft.com/office/drawing/2014/main" id="{3B6500DB-0AB9-408F-9184-A54D7302B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2038" y="4576107"/>
            <a:ext cx="2225875" cy="171060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Content Placeholder 79">
            <a:extLst>
              <a:ext uri="{FF2B5EF4-FFF2-40B4-BE49-F238E27FC236}">
                <a16:creationId xmlns:a16="http://schemas.microsoft.com/office/drawing/2014/main" id="{F6317109-BAF2-41D5-B69F-62F65F8EA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29" y="4741036"/>
            <a:ext cx="1190891" cy="1380744"/>
          </a:xfrm>
          <a:prstGeom prst="rect">
            <a:avLst/>
          </a:prstGeom>
        </p:spPr>
      </p:pic>
      <p:sp>
        <p:nvSpPr>
          <p:cNvPr id="89" name="Round Single Corner Rectangle 11">
            <a:extLst>
              <a:ext uri="{FF2B5EF4-FFF2-40B4-BE49-F238E27FC236}">
                <a16:creationId xmlns:a16="http://schemas.microsoft.com/office/drawing/2014/main" id="{025B89E8-60F5-47CF-9E02-E7026E8E9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33630" y="4576107"/>
            <a:ext cx="2241597" cy="1706538"/>
          </a:xfrm>
          <a:prstGeom prst="round1Rect">
            <a:avLst>
              <a:gd name="adj" fmla="val 14792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A50C1C9-420D-4485-A996-456F9720C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326" y="4739004"/>
            <a:ext cx="1384204" cy="1380744"/>
          </a:xfrm>
          <a:prstGeom prst="rect">
            <a:avLst/>
          </a:prstGeom>
        </p:spPr>
      </p:pic>
      <p:pic>
        <p:nvPicPr>
          <p:cNvPr id="83" name="Audio 82">
            <a:hlinkClick r:id="" action="ppaction://media"/>
            <a:extLst>
              <a:ext uri="{FF2B5EF4-FFF2-40B4-BE49-F238E27FC236}">
                <a16:creationId xmlns:a16="http://schemas.microsoft.com/office/drawing/2014/main" id="{133E0DB2-9A6F-4B5F-84B7-D8B4BA78CF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84647"/>
      </p:ext>
    </p:extLst>
  </p:cSld>
  <p:clrMapOvr>
    <a:masterClrMapping/>
  </p:clrMapOvr>
  <p:transition spd="slow" advTm="4953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6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CD2793-51FA-41A4-A21E-296E73F10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71" y="21144"/>
            <a:ext cx="4459286" cy="1478570"/>
          </a:xfrm>
        </p:spPr>
        <p:txBody>
          <a:bodyPr>
            <a:normAutofit/>
          </a:bodyPr>
          <a:lstStyle/>
          <a:p>
            <a:r>
              <a:rPr lang="en-ZA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4F767-E6E7-4668-90BA-9238B4ECC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111" y="4970884"/>
            <a:ext cx="4459287" cy="1777158"/>
          </a:xfrm>
        </p:spPr>
        <p:txBody>
          <a:bodyPr>
            <a:normAutofit/>
          </a:bodyPr>
          <a:lstStyle/>
          <a:p>
            <a:r>
              <a:rPr lang="en-ZA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 – 85.74%</a:t>
            </a:r>
          </a:p>
          <a:p>
            <a:r>
              <a:rPr lang="en-ZA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– 85.39%</a:t>
            </a:r>
          </a:p>
          <a:p>
            <a:r>
              <a:rPr lang="en-ZA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 – 86.59%</a:t>
            </a:r>
          </a:p>
          <a:p>
            <a:endParaRPr lang="en-ZA" sz="20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B5EC0EF-0AF0-4C74-9D61-BAB93BC8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62" y="1382713"/>
            <a:ext cx="5849937" cy="3478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A8D180-C1AB-4BAB-B3A3-F3C0CF91339F}"/>
              </a:ext>
            </a:extLst>
          </p:cNvPr>
          <p:cNvSpPr txBox="1"/>
          <p:nvPr/>
        </p:nvSpPr>
        <p:spPr>
          <a:xfrm>
            <a:off x="992188" y="2271713"/>
            <a:ext cx="4081186" cy="346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pic>
        <p:nvPicPr>
          <p:cNvPr id="55" name="Picture 5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3CBA1B8-73B5-4077-8121-045CDA62D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1377951"/>
            <a:ext cx="5570535" cy="3490220"/>
          </a:xfrm>
          <a:prstGeom prst="rect">
            <a:avLst/>
          </a:prstGeom>
        </p:spPr>
      </p:pic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095AD129-318F-404A-8843-4D5AA0659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95513"/>
      </p:ext>
    </p:extLst>
  </p:cSld>
  <p:clrMapOvr>
    <a:masterClrMapping/>
  </p:clrMapOvr>
  <p:transition spd="slow" advTm="9264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4CE3-9F7A-4375-8B15-78F003CA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312E7A-FD5C-4DDB-9F23-C1BF34241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r="3824"/>
          <a:stretch/>
        </p:blipFill>
        <p:spPr>
          <a:xfrm>
            <a:off x="5115339" y="1040518"/>
            <a:ext cx="6387548" cy="38264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59A90-3E7E-4941-85C9-3ED05DB72083}"/>
              </a:ext>
            </a:extLst>
          </p:cNvPr>
          <p:cNvSpPr txBox="1"/>
          <p:nvPr/>
        </p:nvSpPr>
        <p:spPr>
          <a:xfrm>
            <a:off x="982384" y="5035298"/>
            <a:ext cx="720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suggest that African countries improve socio-economic factors pertaining to this variables to increase financial inclusion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AC40C77-F81B-4299-8AD1-319D48DD0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6349"/>
      </p:ext>
    </p:extLst>
  </p:cSld>
  <p:clrMapOvr>
    <a:masterClrMapping/>
  </p:clrMapOvr>
  <p:transition spd="slow" advTm="965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1" name="Rectangle 80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A picture containing holding, blue, brush&#10;&#10;Description automatically generated">
            <a:extLst>
              <a:ext uri="{FF2B5EF4-FFF2-40B4-BE49-F238E27FC236}">
                <a16:creationId xmlns:a16="http://schemas.microsoft.com/office/drawing/2014/main" id="{47FF57B0-A0F4-40E3-AA69-C16CF55D1A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7" r="19017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862318-248F-4EB9-B8E9-7A96DE1A4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231" y="168812"/>
            <a:ext cx="4386644" cy="5622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– Nomfundo  Mnguni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Tshepo Lesole             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Sanele Thethwayo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Thobelani Mkhize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Khayelihle Biyela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Bona Dlamini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Mduduzi Mcobothi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Jimmy Olwethu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Ntuthuko Madondo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Philani Mdlalose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Sheshani Ngubane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Sizophila Ngcobo</a:t>
            </a:r>
          </a:p>
          <a:p>
            <a:pPr>
              <a:lnSpc>
                <a:spcPct val="110000"/>
              </a:lnSpc>
            </a:pPr>
            <a:endParaRPr lang="en-US" sz="1000" dirty="0"/>
          </a:p>
          <a:p>
            <a:pPr>
              <a:lnSpc>
                <a:spcPct val="110000"/>
              </a:lnSpc>
            </a:pPr>
            <a:endParaRPr lang="en-US" sz="10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146B850-4E42-4DA3-B8D6-391EBFE42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7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167">
        <p:split orient="vert"/>
      </p:transition>
    </mc:Choice>
    <mc:Fallback>
      <p:transition spd="slow" advTm="7167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123</Words>
  <Application>Microsoft Office PowerPoint</Application>
  <PresentationFormat>Widescreen</PresentationFormat>
  <Paragraphs>31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Financial inclusion in Africa</vt:lpstr>
      <vt:lpstr>Problem Statement</vt:lpstr>
      <vt:lpstr>Methodology</vt:lpstr>
      <vt:lpstr>solutions</vt:lpstr>
      <vt:lpstr>Impact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inclusion in Africa</dc:title>
  <dc:creator>T Lesole (21437741)</dc:creator>
  <cp:lastModifiedBy>T Lesole (21437741)</cp:lastModifiedBy>
  <cp:revision>7</cp:revision>
  <dcterms:created xsi:type="dcterms:W3CDTF">2020-06-10T18:53:11Z</dcterms:created>
  <dcterms:modified xsi:type="dcterms:W3CDTF">2020-06-10T20:07:24Z</dcterms:modified>
</cp:coreProperties>
</file>